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2" r:id="rId4"/>
    <p:sldId id="1143" r:id="rId5"/>
    <p:sldId id="1144" r:id="rId6"/>
    <p:sldId id="1145" r:id="rId7"/>
    <p:sldId id="1149" r:id="rId8"/>
    <p:sldId id="1146" r:id="rId9"/>
    <p:sldId id="1147" r:id="rId10"/>
    <p:sldId id="1148"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实战演练篇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writer develop the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30775" algn="l"/>
                <a:tab pos="6210300" algn="l"/>
                <a:tab pos="85502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using old sayings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following time order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930775" algn="l"/>
                <a:tab pos="6210300" algn="l"/>
                <a:tab pos="85502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listing different facts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comparing causes and effects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47023" y="871694"/>
            <a:ext cx="4475924" cy="487928"/>
          </a:xfrm>
          <a:prstGeom prst="rect">
            <a:avLst/>
          </a:prstGeom>
        </p:spPr>
      </p:pic>
      <p:sp>
        <p:nvSpPr>
          <p:cNvPr id="4" name="内容占位符 1"/>
          <p:cNvSpPr txBox="1">
            <a:spLocks/>
          </p:cNvSpPr>
          <p:nvPr/>
        </p:nvSpPr>
        <p:spPr bwMode="auto">
          <a:xfrm>
            <a:off x="362847" y="243974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推理判断题。根据文章内容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作者首先介绍了冰岛的基本信息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然后通过列举五个有趣的事实来展示冰岛的独特之处。因此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作者是通过列举不同的事实来展开这篇文章的。故选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0820" y="836712"/>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2573925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10661"/>
            <a:ext cx="11485848" cy="1200329"/>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介绍了冰岛的地理位置、气候、语言等基本情况</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并列举了关于冰岛的五个有趣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事实</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78582" y="2780928"/>
            <a:ext cx="1932195" cy="448894"/>
          </a:xfrm>
          <a:prstGeom prst="rect">
            <a:avLst/>
          </a:prstGeom>
        </p:spPr>
      </p:pic>
      <p:pic>
        <p:nvPicPr>
          <p:cNvPr id="4" name="图片 3"/>
          <p:cNvPicPr>
            <a:picLocks noChangeAspect="1"/>
          </p:cNvPicPr>
          <p:nvPr/>
        </p:nvPicPr>
        <p:blipFill>
          <a:blip r:embed="rId3"/>
          <a:stretch>
            <a:fillRect/>
          </a:stretch>
        </p:blipFill>
        <p:spPr>
          <a:xfrm>
            <a:off x="257816" y="846654"/>
            <a:ext cx="11674780" cy="1502226"/>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Iceland, officially known as the Republic of Iceland, is an island located in the North Atlantic Ocean, just south of the Arctic Circle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official language is Icelandic, but Danish and English are also taught in schools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Iceland is not a land always covered with ice and snow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winter is indeed a season, Icelanders also enjoy mild, sun-filled summer days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Cool summers and mild winters are normal in Iceland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Average summer temperatures range from 12°C to 18°C and in winter, temperatures are around freezing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Sunlight is almost continuous from the end of May until the beginning of August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from mid-November until the end of January, Iceland experiences almost no sunlight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66949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indent="612140" hangingPunct="0">
              <a:spcAft>
                <a:spcPts val="0"/>
              </a:spcAft>
              <a:tabLst>
                <a:tab pos="3870960" algn="l"/>
                <a:tab pos="6210935" algn="l"/>
                <a:tab pos="855154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Five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Iceland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3870960" algn="l"/>
                <a:tab pos="6210935" algn="l"/>
                <a:tab pos="855154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Horses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Excellence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the first Europeans began sailing to Iceland centuries ago, space in their boats was not enough, so they only brought their best horses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horses on the island today are from those best-of-the-best animals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3870960" algn="l"/>
                <a:tab pos="6210935" algn="l"/>
                <a:tab pos="855154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Volcano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Capital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Iceland has more volcanic activity than any other place on Earth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over 125 volcanoes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still active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island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3870960" algn="l"/>
                <a:tab pos="6210935" algn="l"/>
                <a:tab pos="855154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karl</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a tradition to eat a small piece of hákarl at winter festivals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Hákarl, fermented shark meat, is considered a nice treat in Iceland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made by letting the shark ferment in the ground for five months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19478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indent="612140" hangingPunct="0">
              <a:spcAft>
                <a:spcPts val="0"/>
              </a:spcAft>
              <a:tabLst>
                <a:tab pos="3870960" algn="l"/>
                <a:tab pos="6210935" algn="l"/>
                <a:tab pos="855154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Christmas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Lads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Icelandic folk stories, the 13 Christmas Lads are the sons of a Goddess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by one, they visit humans in the days leading up to Christmas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 going to bed, children place empty shoes on their windowsills, hoping to receive treats from the lads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tabLst>
                <a:tab pos="3870960" algn="l"/>
                <a:tab pos="6210935" algn="l"/>
                <a:tab pos="855154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Ancient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System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Icelanders still use an ancient naming system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don’t use traditional family names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Instead, their last names are from their father’s or mother’s first name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 the father’s first name becomes the child’s last name, with a suffix after it—“son” for sons and “dóttir” for daughters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32241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TRUE about Iceland according to the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official language is English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covered with ice all year round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 tradition to eat turkey at winter festivals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Horses now here are from the best ancient ones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2847" y="34950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细节理解题。根据文章</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“Horses of Excellence”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部分中的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the first Europeans began sailing to Iceland centuries ago, space in their boats was not enough, so they only brought their best horses. The horses on the island today are from those best-of-the-best animals.”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现在冰岛的马是来自古代最好的马匹。故选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0820" y="836712"/>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4290957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4566" y="1119505"/>
            <a:ext cx="11521280" cy="3821663"/>
          </a:xfrm>
          <a:prstGeom prst="rect">
            <a:avLst/>
          </a:prstGeom>
        </p:spPr>
      </p:pic>
      <p:sp>
        <p:nvSpPr>
          <p:cNvPr id="4" name="内容占位符 1"/>
          <p:cNvSpPr>
            <a:spLocks noGrp="1"/>
          </p:cNvSpPr>
          <p:nvPr>
            <p:ph idx="1"/>
          </p:nvPr>
        </p:nvSpPr>
        <p:spPr>
          <a:xfrm>
            <a:off x="360854" y="1530659"/>
            <a:ext cx="11485848" cy="341632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the first Europeans began sailing to Iceland centuries ago, space in their boats was not enough, so they only brought their best horses.</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几个世纪前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当第一批欧洲人开始乘船前往冰岛时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船上空间有限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所以他们只带上了最好的马。</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句为主从复合句。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引导时间状语从句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连接两个表示因果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分句。</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212015" y="986748"/>
            <a:ext cx="2452803" cy="586541"/>
          </a:xfrm>
          <a:prstGeom prst="rect">
            <a:avLst/>
          </a:prstGeom>
        </p:spPr>
      </p:pic>
      <p:pic>
        <p:nvPicPr>
          <p:cNvPr id="6" name="译文.eps" descr="id:2147489798;FounderCES"/>
          <p:cNvPicPr/>
          <p:nvPr/>
        </p:nvPicPr>
        <p:blipFill>
          <a:blip r:embed="rId4"/>
          <a:stretch>
            <a:fillRect/>
          </a:stretch>
        </p:blipFill>
        <p:spPr>
          <a:xfrm>
            <a:off x="343993" y="2824655"/>
            <a:ext cx="949286" cy="293472"/>
          </a:xfrm>
          <a:prstGeom prst="rect">
            <a:avLst/>
          </a:prstGeom>
        </p:spPr>
      </p:pic>
      <p:pic>
        <p:nvPicPr>
          <p:cNvPr id="7" name="分析.eps" descr="id:2147489805;FounderCES"/>
          <p:cNvPicPr/>
          <p:nvPr/>
        </p:nvPicPr>
        <p:blipFill>
          <a:blip r:embed="rId5"/>
          <a:stretch>
            <a:fillRect/>
          </a:stretch>
        </p:blipFill>
        <p:spPr>
          <a:xfrm>
            <a:off x="340238" y="3933056"/>
            <a:ext cx="949286" cy="293472"/>
          </a:xfrm>
          <a:prstGeom prst="rect">
            <a:avLst/>
          </a:prstGeom>
        </p:spPr>
      </p:pic>
    </p:spTree>
    <p:extLst>
      <p:ext uri="{BB962C8B-B14F-4D97-AF65-F5344CB8AC3E}">
        <p14:creationId xmlns:p14="http://schemas.microsoft.com/office/powerpoint/2010/main" val="13333809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most probably an Icelander’s name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Anne Martin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Anna Sigrí</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ardóttir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Theodore Von Kármán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Daniel Robert Evans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2847" y="2528158"/>
            <a:ext cx="11485848" cy="4175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ts val="1565"/>
              </a:lnSpc>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推理判断题。根据文章</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“Ancient Naming System”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部分</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Instead</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their last names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pP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instead</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是副词</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单独使用</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可放在句首或句末。</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instead</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是介词短语</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后接名词</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代</a:t>
            </a:r>
            <a:endParaRPr lang="en-US"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zh-CN" altLang="zh-CN"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词</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、动名词或介词短语。</a:t>
            </a:r>
            <a:endParaRPr lang="zh-CN" altLang="zh-CN" sz="100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are from their father’s or mother’s first name. For example, the father’s first name becomes the child’s last name, with a suffix after it—‘son’ for sons and ‘dóttir’ for daughters.”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冰岛人的姓氏来自父亲或母亲的名字</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父亲的姓成为孩子的姓</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后面加一个后缀</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儿子的后缀是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女儿的后缀是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“dóttir”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B“Anna Sigr í</a:t>
            </a:r>
            <a:r>
              <a:rPr lang="en-US" altLang="zh-CN"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ard óttir”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最可能是冰岛人的名字。故选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0820" y="836712"/>
            <a:ext cx="389850" cy="461665"/>
          </a:xfrm>
          <a:prstGeom prst="rect">
            <a:avLst/>
          </a:prstGeom>
        </p:spPr>
        <p:txBody>
          <a:bodyPr wrap="none">
            <a:spAutoFit/>
          </a:bodyPr>
          <a:lstStyle/>
          <a:p>
            <a:r>
              <a:rPr lang="en-US" altLang="zh-CN" sz="2400" smtClean="0"/>
              <a:t>B</a:t>
            </a:r>
            <a:endParaRPr lang="zh-CN" altLang="en-US"/>
          </a:p>
        </p:txBody>
      </p:sp>
      <p:pic>
        <p:nvPicPr>
          <p:cNvPr id="8" name="箭头右.eps" descr="id:2147490442;FounderCES"/>
          <p:cNvPicPr/>
          <p:nvPr/>
        </p:nvPicPr>
        <p:blipFill>
          <a:blip r:embed="rId2"/>
          <a:stretch>
            <a:fillRect/>
          </a:stretch>
        </p:blipFill>
        <p:spPr>
          <a:xfrm rot="7315982">
            <a:off x="8766925" y="2762141"/>
            <a:ext cx="266918" cy="210671"/>
          </a:xfrm>
          <a:prstGeom prst="rect">
            <a:avLst/>
          </a:prstGeom>
        </p:spPr>
      </p:pic>
    </p:spTree>
    <p:extLst>
      <p:ext uri="{BB962C8B-B14F-4D97-AF65-F5344CB8AC3E}">
        <p14:creationId xmlns:p14="http://schemas.microsoft.com/office/powerpoint/2010/main" val="1660119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word can best describe Iceland in the writer’s eyes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Peaceful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Powerful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2847" y="241146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推理判断题。根据文章内容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作者介绍了冰岛的地理位置、气候、语言等基本信息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并通过列举五个有趣的事实</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如马匹、火山、发酵鲨鱼肉、圣诞小伙和古老的命名体系</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展示了冰岛的独特之处。因此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 “Special”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最能描述作者眼中的冰岛。故选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80820" y="836712"/>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2788938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483</TotalTime>
  <Words>715</Words>
  <Application>Microsoft Office PowerPoint</Application>
  <PresentationFormat>自定义</PresentationFormat>
  <Paragraphs>40</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451</cp:revision>
  <dcterms:created xsi:type="dcterms:W3CDTF">2020-11-06T05:24:00Z</dcterms:created>
  <dcterms:modified xsi:type="dcterms:W3CDTF">2025-09-17T18:23:59Z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